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7A0311F8-99FB-4723-8C9E-FC2DC6A84C52}" type="slidenum">
              <a:rPr lang="en-GB" smtClean="0"/>
              <a:t>‹#›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A59DA9E6-8490-4AC5-B187-FBA77CD92277}" type="datetimeFigureOut">
              <a:rPr lang="en-GB" smtClean="0"/>
              <a:t>13/09/2013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-andrews.ac.uk/intrel/css/publications/thestandrewspapersoncontemporarysyria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Dealing with editors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</a:t>
            </a:r>
            <a:r>
              <a:rPr lang="en-US" dirty="0" err="1" smtClean="0"/>
              <a:t>Philimore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478" y="109727"/>
            <a:ext cx="2093785" cy="148154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311803"/>
            <a:ext cx="1606664" cy="529101"/>
            <a:chOff x="85016" y="116632"/>
            <a:chExt cx="1606664" cy="529101"/>
          </a:xfrm>
        </p:grpSpPr>
        <p:pic>
          <p:nvPicPr>
            <p:cNvPr id="6" name="Picture 5" descr="http://research.ncl.ac.uk/media/sites/researchwebsites/rescapmed/EUlogo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16" y="116632"/>
              <a:ext cx="811288" cy="5291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http://research.ncl.ac.uk/media/sites/researchwebsites/rescapmed/FP7logo2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121640"/>
              <a:ext cx="648072" cy="5240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6930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Copy Editor and Proofs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Very short deadlines</a:t>
            </a:r>
          </a:p>
          <a:p>
            <a:endParaRPr lang="en-GB" dirty="0"/>
          </a:p>
          <a:p>
            <a:r>
              <a:rPr lang="en-GB" dirty="0" smtClean="0"/>
              <a:t>Can be time-consuming</a:t>
            </a:r>
          </a:p>
          <a:p>
            <a:pPr lvl="1"/>
            <a:r>
              <a:rPr lang="en-GB" dirty="0" smtClean="0"/>
              <a:t>Minimise by preparing text adhering to journal guidelines</a:t>
            </a:r>
          </a:p>
          <a:p>
            <a:endParaRPr lang="en-GB" dirty="0"/>
          </a:p>
          <a:p>
            <a:r>
              <a:rPr lang="en-GB" dirty="0" smtClean="0"/>
              <a:t>Can be excellent, or a problem</a:t>
            </a:r>
          </a:p>
          <a:p>
            <a:endParaRPr lang="en-GB" dirty="0"/>
          </a:p>
          <a:p>
            <a:r>
              <a:rPr lang="en-GB" dirty="0" smtClean="0"/>
              <a:t>Do check, and re-read the script!</a:t>
            </a:r>
          </a:p>
          <a:p>
            <a:pPr lvl="1"/>
            <a:r>
              <a:rPr lang="en-GB" dirty="0" smtClean="0"/>
              <a:t>You don’t want bits missed or misrepresented</a:t>
            </a:r>
          </a:p>
          <a:p>
            <a:endParaRPr lang="en-GB" dirty="0"/>
          </a:p>
          <a:p>
            <a:r>
              <a:rPr lang="en-GB" dirty="0" smtClean="0"/>
              <a:t>As with editors, try and communicate directly with an individual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44486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mtClean="0"/>
              <a:t>Dealing with Editors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Authorship</a:t>
            </a:r>
          </a:p>
          <a:p>
            <a:endParaRPr lang="en-GB" dirty="0" smtClean="0"/>
          </a:p>
          <a:p>
            <a:r>
              <a:rPr lang="en-GB" dirty="0" smtClean="0"/>
              <a:t>Selecting an appropriate journal </a:t>
            </a:r>
          </a:p>
          <a:p>
            <a:endParaRPr lang="en-GB" dirty="0"/>
          </a:p>
          <a:p>
            <a:r>
              <a:rPr lang="en-GB" dirty="0" smtClean="0"/>
              <a:t>Cover letter to Editor</a:t>
            </a:r>
          </a:p>
          <a:p>
            <a:endParaRPr lang="en-GB" dirty="0"/>
          </a:p>
          <a:p>
            <a:r>
              <a:rPr lang="en-GB" dirty="0" smtClean="0"/>
              <a:t>Plagiarism</a:t>
            </a:r>
          </a:p>
          <a:p>
            <a:endParaRPr lang="en-GB" dirty="0"/>
          </a:p>
          <a:p>
            <a:r>
              <a:rPr lang="en-GB" dirty="0" smtClean="0"/>
              <a:t>Revising: responding to referees’ criticisms</a:t>
            </a:r>
          </a:p>
          <a:p>
            <a:endParaRPr lang="en-GB" dirty="0"/>
          </a:p>
          <a:p>
            <a:r>
              <a:rPr lang="en-GB" dirty="0" smtClean="0"/>
              <a:t>Your second letter to the Editor</a:t>
            </a:r>
          </a:p>
          <a:p>
            <a:endParaRPr lang="en-GB" dirty="0"/>
          </a:p>
          <a:p>
            <a:r>
              <a:rPr lang="en-GB" dirty="0" smtClean="0"/>
              <a:t>Copy Editor and Proofs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3716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Authorship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Deciding on who counts as author</a:t>
            </a:r>
          </a:p>
          <a:p>
            <a:pPr lvl="1"/>
            <a:r>
              <a:rPr lang="en-GB" dirty="0" smtClean="0"/>
              <a:t>Criteria for inclusion</a:t>
            </a:r>
          </a:p>
          <a:p>
            <a:pPr lvl="1"/>
            <a:r>
              <a:rPr lang="en-GB" dirty="0" smtClean="0"/>
              <a:t>Authorship order</a:t>
            </a:r>
          </a:p>
          <a:p>
            <a:endParaRPr lang="en-GB" dirty="0"/>
          </a:p>
          <a:p>
            <a:r>
              <a:rPr lang="en-GB" dirty="0" smtClean="0"/>
              <a:t>Who will lead?</a:t>
            </a:r>
          </a:p>
          <a:p>
            <a:pPr lvl="1"/>
            <a:r>
              <a:rPr lang="en-GB" dirty="0" smtClean="0"/>
              <a:t>Division of labour</a:t>
            </a:r>
          </a:p>
          <a:p>
            <a:pPr lvl="1"/>
            <a:r>
              <a:rPr lang="en-GB" dirty="0" smtClean="0"/>
              <a:t>Setting timetable</a:t>
            </a:r>
          </a:p>
          <a:p>
            <a:endParaRPr lang="en-GB" dirty="0"/>
          </a:p>
          <a:p>
            <a:r>
              <a:rPr lang="en-GB" dirty="0" smtClean="0"/>
              <a:t>Your responsibilities as lead author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16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Selecting the right journal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114300" indent="0">
              <a:buNone/>
            </a:pPr>
            <a:r>
              <a:rPr lang="en-GB" dirty="0" smtClean="0"/>
              <a:t>There are many choices, so…</a:t>
            </a:r>
          </a:p>
          <a:p>
            <a:pPr marL="114300" indent="0">
              <a:buNone/>
            </a:pPr>
            <a:endParaRPr lang="en-GB" dirty="0"/>
          </a:p>
          <a:p>
            <a:r>
              <a:rPr lang="en-GB" dirty="0" smtClean="0"/>
              <a:t>Make a list of possibilities, the pro and cons, and an order </a:t>
            </a:r>
          </a:p>
          <a:p>
            <a:pPr lvl="1"/>
            <a:r>
              <a:rPr lang="en-GB" dirty="0" smtClean="0"/>
              <a:t>Try x first (why?); try Y second (why?)</a:t>
            </a:r>
          </a:p>
          <a:p>
            <a:endParaRPr lang="en-GB" dirty="0"/>
          </a:p>
          <a:p>
            <a:r>
              <a:rPr lang="en-GB" dirty="0" smtClean="0"/>
              <a:t>Which audiences are you trying to reach?</a:t>
            </a:r>
          </a:p>
          <a:p>
            <a:endParaRPr lang="en-GB" dirty="0"/>
          </a:p>
          <a:p>
            <a:r>
              <a:rPr lang="en-GB" dirty="0" smtClean="0"/>
              <a:t>Do you want to aim high or get your paper published rapidly?</a:t>
            </a:r>
          </a:p>
          <a:p>
            <a:endParaRPr lang="en-GB" dirty="0"/>
          </a:p>
          <a:p>
            <a:r>
              <a:rPr lang="en-GB" dirty="0" smtClean="0"/>
              <a:t>Might you want to reach audiences in several fields?</a:t>
            </a:r>
          </a:p>
          <a:p>
            <a:pPr lvl="1"/>
            <a:r>
              <a:rPr lang="en-GB" dirty="0" smtClean="0"/>
              <a:t>The pros and cons of interdisciplinary journals</a:t>
            </a:r>
          </a:p>
          <a:p>
            <a:pPr lvl="1"/>
            <a:r>
              <a:rPr lang="en-GB" sz="1600" dirty="0">
                <a:hlinkClick r:id="rId2"/>
              </a:rPr>
              <a:t>http://www.st-andrews.ac.uk/intrel/css/publications/thestandrewspapersoncontemporarysyria</a:t>
            </a:r>
            <a:r>
              <a:rPr lang="en-GB" sz="1600" dirty="0" smtClean="0">
                <a:hlinkClick r:id="rId2"/>
              </a:rPr>
              <a:t>/</a:t>
            </a:r>
            <a:endParaRPr lang="en-GB" sz="1600" dirty="0" smtClean="0"/>
          </a:p>
          <a:p>
            <a:pPr lvl="1"/>
            <a:endParaRPr lang="en-GB" dirty="0"/>
          </a:p>
          <a:p>
            <a:r>
              <a:rPr lang="en-GB" dirty="0" smtClean="0"/>
              <a:t>How important is the Impact factor?</a:t>
            </a:r>
          </a:p>
          <a:p>
            <a:endParaRPr lang="en-GB" dirty="0"/>
          </a:p>
          <a:p>
            <a:r>
              <a:rPr lang="en-GB" dirty="0" smtClean="0"/>
              <a:t>Does Impact factor always reflect journal status?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4286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Cover letter to the Editor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This letter may be crucial!  </a:t>
            </a:r>
          </a:p>
          <a:p>
            <a:endParaRPr lang="en-GB" dirty="0"/>
          </a:p>
          <a:p>
            <a:r>
              <a:rPr lang="en-GB" dirty="0" smtClean="0"/>
              <a:t>Make the editor WANT this paper!  </a:t>
            </a:r>
          </a:p>
          <a:p>
            <a:pPr lvl="1"/>
            <a:r>
              <a:rPr lang="en-GB" dirty="0" smtClean="0"/>
              <a:t>Try to ensure that the Editor doesn’t read and reject without even sending to reviewers</a:t>
            </a:r>
          </a:p>
          <a:p>
            <a:endParaRPr lang="en-GB" dirty="0"/>
          </a:p>
          <a:p>
            <a:r>
              <a:rPr lang="en-GB" dirty="0" smtClean="0"/>
              <a:t>Show that you know this journal </a:t>
            </a:r>
          </a:p>
          <a:p>
            <a:pPr lvl="1"/>
            <a:r>
              <a:rPr lang="en-GB" dirty="0" smtClean="0"/>
              <a:t>Explain how your article is (a) appropriate in this journal and (b) offers something new</a:t>
            </a:r>
          </a:p>
          <a:p>
            <a:endParaRPr lang="en-GB" dirty="0"/>
          </a:p>
          <a:p>
            <a:r>
              <a:rPr lang="en-GB" dirty="0" smtClean="0"/>
              <a:t>But don’t overstate claims you make!</a:t>
            </a:r>
          </a:p>
          <a:p>
            <a:endParaRPr lang="en-GB" dirty="0"/>
          </a:p>
          <a:p>
            <a:r>
              <a:rPr lang="en-GB" dirty="0" smtClean="0"/>
              <a:t>Address the editor by name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93146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Avoiding any suspicion of plagiarism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Rarely a problem but…</a:t>
            </a:r>
          </a:p>
          <a:p>
            <a:endParaRPr lang="en-GB" dirty="0"/>
          </a:p>
          <a:p>
            <a:r>
              <a:rPr lang="en-GB" dirty="0" smtClean="0"/>
              <a:t>Always be scrupulous in your referencing – regarding both data and argument</a:t>
            </a:r>
          </a:p>
          <a:p>
            <a:endParaRPr lang="en-GB" dirty="0"/>
          </a:p>
          <a:p>
            <a:r>
              <a:rPr lang="en-GB" dirty="0" smtClean="0"/>
              <a:t>Always insure you are using your own words and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0983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Revising 1: </a:t>
            </a:r>
            <a:br>
              <a:rPr lang="en-GB" sz="3600" dirty="0" smtClean="0"/>
            </a:br>
            <a:r>
              <a:rPr lang="en-GB" sz="3600" dirty="0" smtClean="0"/>
              <a:t>responding to referees’ criticisms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en-GB" dirty="0" smtClean="0"/>
              <a:t>Likely responses </a:t>
            </a:r>
          </a:p>
          <a:p>
            <a:pPr marL="114300" indent="0">
              <a:buNone/>
            </a:pPr>
            <a:endParaRPr lang="en-GB" dirty="0"/>
          </a:p>
          <a:p>
            <a:r>
              <a:rPr lang="en-GB" b="1" dirty="0" smtClean="0">
                <a:solidFill>
                  <a:srgbClr val="FF0000"/>
                </a:solidFill>
              </a:rPr>
              <a:t>Accepted but asking for minor changes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Potential acceptance after more changes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Revise and resubmit (no guarantees)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Reject</a:t>
            </a:r>
          </a:p>
          <a:p>
            <a:endParaRPr lang="en-GB" dirty="0"/>
          </a:p>
          <a:p>
            <a:r>
              <a:rPr lang="en-GB" dirty="0" smtClean="0"/>
              <a:t>Rejection without reviewers’ comments gives you no guidance</a:t>
            </a:r>
          </a:p>
          <a:p>
            <a:pPr marL="114300" indent="0">
              <a:buNone/>
            </a:pPr>
            <a:r>
              <a:rPr lang="en-GB" dirty="0" smtClean="0"/>
              <a:t>BUT</a:t>
            </a:r>
            <a:endParaRPr lang="en-GB" dirty="0"/>
          </a:p>
          <a:p>
            <a:r>
              <a:rPr lang="en-GB" dirty="0" smtClean="0"/>
              <a:t>Rejection with reviewers comments may be very useful 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957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Revising 2: </a:t>
            </a:r>
            <a:br>
              <a:rPr lang="en-GB" sz="3600" dirty="0" smtClean="0"/>
            </a:br>
            <a:r>
              <a:rPr lang="en-GB" sz="3600" dirty="0" smtClean="0"/>
              <a:t>responding to referees’ criticisms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If 2-4 reviewers, then order their comments:</a:t>
            </a:r>
          </a:p>
          <a:p>
            <a:pPr lvl="1"/>
            <a:r>
              <a:rPr lang="en-GB" dirty="0" smtClean="0"/>
              <a:t>Sort major from less significant</a:t>
            </a:r>
          </a:p>
          <a:p>
            <a:pPr lvl="1"/>
            <a:r>
              <a:rPr lang="en-GB" dirty="0" smtClean="0"/>
              <a:t>Helpful: the comments which help you develop your analysis</a:t>
            </a:r>
          </a:p>
          <a:p>
            <a:pPr lvl="1"/>
            <a:r>
              <a:rPr lang="en-GB" dirty="0" smtClean="0"/>
              <a:t>Tricky 1: the comments which highlight your lack of data </a:t>
            </a:r>
          </a:p>
          <a:p>
            <a:pPr lvl="1"/>
            <a:r>
              <a:rPr lang="en-GB" dirty="0" smtClean="0"/>
              <a:t>Tricky 2: the comments which require space you don’t have </a:t>
            </a:r>
          </a:p>
          <a:p>
            <a:pPr lvl="1"/>
            <a:r>
              <a:rPr lang="en-GB" dirty="0" smtClean="0"/>
              <a:t>Wrong: the comments which misunderstand your article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Identify further reading or analysis you need to do</a:t>
            </a:r>
          </a:p>
          <a:p>
            <a:endParaRPr lang="en-GB" dirty="0"/>
          </a:p>
          <a:p>
            <a:r>
              <a:rPr lang="en-GB" dirty="0" smtClean="0"/>
              <a:t>Set a timetable and involve your co-authors</a:t>
            </a:r>
          </a:p>
          <a:p>
            <a:pPr lvl="1"/>
            <a:r>
              <a:rPr lang="en-GB" dirty="0" smtClean="0"/>
              <a:t>Division of labour</a:t>
            </a:r>
          </a:p>
          <a:p>
            <a:pPr lvl="1"/>
            <a:endParaRPr lang="en-GB" dirty="0"/>
          </a:p>
          <a:p>
            <a:r>
              <a:rPr lang="en-GB" dirty="0" smtClean="0"/>
              <a:t>Remember to check that the revisions are reflected in the Abstract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5500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dirty="0" smtClean="0"/>
              <a:t>Your second letter to the Editor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This letter is even more important than the first</a:t>
            </a:r>
          </a:p>
          <a:p>
            <a:endParaRPr lang="en-GB" dirty="0"/>
          </a:p>
          <a:p>
            <a:r>
              <a:rPr lang="en-GB" dirty="0" smtClean="0"/>
              <a:t>You have to convince the editor you have taken reviewers criticisms seriously</a:t>
            </a:r>
          </a:p>
          <a:p>
            <a:pPr lvl="1"/>
            <a:r>
              <a:rPr lang="en-GB" dirty="0" smtClean="0"/>
              <a:t>This does not mean you have to agree with every criticism</a:t>
            </a:r>
          </a:p>
          <a:p>
            <a:pPr lvl="1"/>
            <a:r>
              <a:rPr lang="en-GB" dirty="0" smtClean="0"/>
              <a:t>But you must not give the impression you have been selective!</a:t>
            </a:r>
          </a:p>
          <a:p>
            <a:endParaRPr lang="en-GB" dirty="0"/>
          </a:p>
          <a:p>
            <a:r>
              <a:rPr lang="en-GB" dirty="0" smtClean="0"/>
              <a:t>What to do if reviewers ask for contradictory things?</a:t>
            </a:r>
          </a:p>
          <a:p>
            <a:pPr lvl="1"/>
            <a:r>
              <a:rPr lang="en-GB" dirty="0" smtClean="0"/>
              <a:t>Seeking clarification from the editor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Your letter makes the overall case defending your judgement and decisions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69449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326</TotalTime>
  <Words>513</Words>
  <Application>Microsoft Office PowerPoint</Application>
  <PresentationFormat>On-screen Show (4:3)</PresentationFormat>
  <Paragraphs>109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Adjacency</vt:lpstr>
      <vt:lpstr>Dealing with editors</vt:lpstr>
      <vt:lpstr>Dealing with Editors</vt:lpstr>
      <vt:lpstr>Authorship</vt:lpstr>
      <vt:lpstr>Selecting the right journal</vt:lpstr>
      <vt:lpstr>Cover letter to the Editor</vt:lpstr>
      <vt:lpstr>Avoiding any suspicion of plagiarism</vt:lpstr>
      <vt:lpstr>Revising 1:  responding to referees’ criticisms</vt:lpstr>
      <vt:lpstr>Revising 2:  responding to referees’ criticisms</vt:lpstr>
      <vt:lpstr>Your second letter to the Editor</vt:lpstr>
      <vt:lpstr>Copy Editor and Proofs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PeterP</dc:creator>
  <cp:lastModifiedBy>user</cp:lastModifiedBy>
  <cp:revision>15</cp:revision>
  <dcterms:created xsi:type="dcterms:W3CDTF">2013-08-15T17:56:56Z</dcterms:created>
  <dcterms:modified xsi:type="dcterms:W3CDTF">2013-09-13T11:08:00Z</dcterms:modified>
</cp:coreProperties>
</file>